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6" r:id="rId5"/>
  </p:sldMasterIdLst>
  <p:notesMasterIdLst>
    <p:notesMasterId r:id="rId21"/>
  </p:notesMasterIdLst>
  <p:handoutMasterIdLst>
    <p:handoutMasterId r:id="rId22"/>
  </p:handoutMasterIdLst>
  <p:sldIdLst>
    <p:sldId id="300" r:id="rId6"/>
    <p:sldId id="310" r:id="rId7"/>
    <p:sldId id="311" r:id="rId8"/>
    <p:sldId id="297" r:id="rId9"/>
    <p:sldId id="314" r:id="rId10"/>
    <p:sldId id="324" r:id="rId11"/>
    <p:sldId id="325" r:id="rId12"/>
    <p:sldId id="321" r:id="rId13"/>
    <p:sldId id="326" r:id="rId14"/>
    <p:sldId id="316" r:id="rId15"/>
    <p:sldId id="322" r:id="rId16"/>
    <p:sldId id="320" r:id="rId17"/>
    <p:sldId id="317" r:id="rId18"/>
    <p:sldId id="319" r:id="rId19"/>
    <p:sldId id="257" r:id="rId20"/>
  </p:sldIdLst>
  <p:sldSz cx="9144000" cy="6858000" type="screen4x3"/>
  <p:notesSz cx="9926638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2"/>
    <a:srgbClr val="72B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C4C57C-6CE7-4D52-AAAF-51BAEBDFBBAE}" v="51" dt="2024-04-09T14:08:04.7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6224" autoAdjust="0"/>
  </p:normalViewPr>
  <p:slideViewPr>
    <p:cSldViewPr>
      <p:cViewPr varScale="1">
        <p:scale>
          <a:sx n="55" d="100"/>
          <a:sy n="55" d="100"/>
        </p:scale>
        <p:origin x="150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2A1D77-7CCE-44EE-BBB4-CBAD877411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C0ED7F-3852-42A9-A248-8227F65880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362B93-FEE3-4547-B6EF-CAC4F92EE11D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0F583-216D-4ABB-A669-3CBB2EE1A9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38AAA-EDE7-44C0-9486-8C39AB7349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2FF17384-F1A3-4B66-BF90-E5C9F1E0B1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CBADDA-9246-400A-A9B3-047235AE47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682D71-3009-4002-83E9-130CEB339BC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C7C3E83-5736-44D3-B0D4-64ADEF769C20}" type="datetimeFigureOut">
              <a:rPr lang="en-GB"/>
              <a:pPr>
                <a:defRPr/>
              </a:pPr>
              <a:t>10/04/2024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0F75203-2D30-40C0-8E55-37F3C04A79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55E70B-6A68-4B4C-8337-0BC3380EC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D0FCB-0843-4143-8FDE-B7744F6920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4DAB0-D042-4B75-8462-EA964D5C4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A2D2F05-9A14-46FD-BE0E-1C84336DF43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C05928C1-0E03-42C9-84C0-7CE288D41D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5C396941-9E5C-4DC8-89F5-3D2D794D2A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C548E108-F896-44B7-AB3C-3A3E7EC5A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F49820-93E6-4800-9983-4634D785C31D}" type="slidenum">
              <a:rPr lang="en-GB" altLang="en-US"/>
              <a:pPr/>
              <a:t>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8C939A0-501B-4F2E-95EB-961B9E9971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94654110-7EC8-454C-A4E7-1A7129EBC3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D5402E5A-EB87-47A6-B81F-E8274EDD3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8EC01B0-FAD0-445D-885C-ECDEE8412757}" type="slidenum">
              <a:rPr lang="en-GB" altLang="en-US"/>
              <a:pPr/>
              <a:t>2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BF383E54-BE99-4A1A-A026-68B0546D9D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5A85BAEA-5D1D-429E-92B2-B0705189BA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009B59C2-D739-47D3-92A1-39DEEDDE15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C4A2C6-49BA-409E-BE48-A63119886B8D}" type="slidenum">
              <a:rPr lang="en-GB" altLang="en-US"/>
              <a:pPr/>
              <a:t>3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CF905F9B-5684-432E-B51C-95B63B38E7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AD5D5AD0-5294-48D6-91A8-9CFF413844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02B81662-FE47-4417-AC59-FE84DA805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B8AA24A-5BB5-407A-94CD-64E04877E415}" type="slidenum">
              <a:rPr lang="en-GB" altLang="en-US"/>
              <a:pPr/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335B3312-99E7-4F10-80AA-085C18A53E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E3D70A06-280D-4ADD-965F-55F967B190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D116D3EA-58E8-4E19-B599-39491BD3E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E5049-2B82-4411-A22B-8A4D4DC40754}" type="slidenum">
              <a:rPr lang="en-GB" altLang="en-US"/>
              <a:pPr/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B2BDE030-A398-4CC3-8E81-81BEC38879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B1D09462-7679-455D-A755-81FCAD6D1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9AB49094-E7B4-4BB7-ACB6-F258C7144A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873C339-7DD5-4053-B916-793E267B5979}" type="slidenum">
              <a:rPr lang="en-GB" altLang="en-US"/>
              <a:pPr/>
              <a:t>15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2F17A-1ED3-4D5F-B392-0FD81C73F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C445-2FDF-4836-9572-B29920FCCB12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9B60-D84B-4AF8-875C-62C6BF61F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08020-CC49-4DDF-AC84-7D7C1A4F0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7EA8D-CE6B-4108-80BE-AAAD2D0F81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567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B688B-4944-48F4-BA63-BEE2FDA86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7F036-DFD2-490A-B5DC-D43AEEADFDC6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FAF28-B02A-48D6-BF2B-D3256286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B4F37-D257-42E6-A9CD-2DC47CED5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23F0F-973C-4E39-87C5-FAD1B0243E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694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2339C-3A67-4A00-BCD1-D3B38DAA6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F00D6-502E-4E1F-8AB0-BFC4CC923996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32739-67F2-4AFA-B8E3-5DCCDB9EC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0655D-3D54-4546-A274-7ECE7AD0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91200-62F4-4E1D-B19F-DA6BE3F3BF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437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7567DE-F9F0-4E6C-B9A4-075A36597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04FA1-A586-4E47-9F38-73D0F35ED544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FFAA12E-179C-4DAF-B78D-E727B22A3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913FA8-4C03-4596-BE3F-26AA2644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3BA2E-D3AA-43F7-A681-4E2B809B90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4903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FFD1CFA-1109-4C34-878A-57719C7C6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B652E-999E-4680-8E61-D389F95AECB9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0979A6F-308F-40C9-8E45-5D48FD15F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3C500E-BB73-416E-AA1A-EF4A325D7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9568D0-CC3D-44CA-895B-96AB2EC630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4799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5B88299-C39B-43C3-B200-6238F9DEA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F32D9-6914-4109-98A7-5ACC818616BB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59241C9-C4BF-4775-A3E8-6AAC04294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54FDE2C-BA68-421C-A71A-24324D7C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C5371-FB0F-4F3E-B4B6-C6F40CD3BA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909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39146C3-AF37-4E36-8234-70DC3A1E7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CBE84-C7BB-4F86-8C0C-0244CF2BD32B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2FB53B-E69A-4C73-858A-97211F3A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290F63D-02B4-4363-9738-E0D9F9BCD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57D9A4-3ABA-403D-8AED-BED395F3BC0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5705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E1D05B-F3CD-4AD1-B59B-C1F0398CA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B6C90-0205-4303-997A-9B71EEA2DF48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11ED32-A0ED-4D92-8EFA-B9F3978B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7AF756-AC0C-4EC0-AC43-05010705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9DFF3-F496-4072-ADF6-697BAB1BC3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077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A1FF974-B3F1-4C7A-9FFD-FD2780BF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DEC1B-6CB5-48D6-92FF-779C58510D74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C4A65F-7939-4787-B0CD-8699C918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981EB-DF1E-4A0F-AC9A-E21F03E97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C21EB-3FBD-42AC-85C9-D479DE8C16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132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2DABB-B3F6-4E4A-B4DC-0C2BDD2EF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5CB59-DB88-4337-A2A1-2B997D9E3A19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B1364-0046-4589-A575-6CE30303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9397F-A6BE-45A0-AB27-570378F5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60615-6F79-4F41-B121-BB23F6C70F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120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41C6C-9C81-4FBE-BA10-DEA5ACE52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337EF-1B5B-4214-B21D-3CA0EECEE333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1C995-8F38-4C57-A4F3-3F985DB71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E40DF-9A1B-4677-B356-F8263B902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B538F-27E0-4963-8A32-9214A51F7A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457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566A0-1BC2-4270-864D-DCB6A1334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BB9C4-CBDA-410C-B91A-974A0D5BD5DA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3208E-F021-48A0-A2C5-EDA910DD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0792E-8C8F-4D63-BF33-40B65EC8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930AA-B52B-4F59-8C9D-A46A24E5AD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6463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4E550-903E-480F-8815-CFA5D469F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05D1E-9A60-4129-BFDF-6EFEFA12FC2F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23D07-5DAF-4874-9216-2F7E7D7E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DA6ED-20FC-4761-B496-879C1CBF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1C952-2FBB-4F9C-B7E5-436DD1CDA4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8269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92E60-BEE1-451C-9986-D8801851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87DFE-F817-4E87-AA10-00B605E0AA04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E8F1E-BC56-4FFB-B6A6-C3C0E4B0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053AF-1B9D-4501-AF70-F53F77E0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BADF51-7190-47C1-9F48-5C84439DF9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8463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203CFC0-4806-4753-9FC7-B41A077D8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4C591-DF14-4716-80EE-AC30FD7CFDDB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4F8051-A7C2-4F14-A255-32656C9F9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5F4549-34D7-4C2E-8D9F-4EC9207F2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CD44C-AEBA-476C-9E58-FCB66859C9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2031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1706298-7DF9-4938-8562-AD08666E5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C2B5A-2DBC-4C31-8F92-7F41850D8E52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B150AB-C8E9-445C-8CE3-A2A3A069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E42F50C-B48B-46CF-9F6F-32F37598D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9A94D-1D1B-4750-B7AF-1455C82DD0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0061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4589BEC-7201-452A-AC18-FBE77858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74B22-2A49-4EFC-A5D7-C530A3866D39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5A95285-6AD6-4CC7-A62E-86704FC5D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DBD4BA-70F8-4798-8CB2-A5085B993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0BA4A-A57B-4F04-AD3B-CDDEE94E71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0406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7BDFBAF-13C1-4E63-AFE8-15043335C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C5B4D-73B6-49F6-986B-DFAC72F43B1B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F4DC8C6-FBAB-479B-8B91-3161D0254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7247BFC-5E5A-489F-B182-C0E41805E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C6C5C-3EC2-466E-B83A-6AE393CFB5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2951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C8462C-8D01-4BFD-912F-F201A45C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15737-6E83-450C-8FB8-5DAA3E7F4C1D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7A1C97-975F-424C-B61B-3D3FC3E31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97EDE4-744C-47C0-8889-74B3EF95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77D70-16F0-4DAE-9978-29A2F5DE27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8688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8D8BECD-37F6-4734-8DD5-C363B4276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5589C-BB77-4957-B99D-EA3A4BFF4C9B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BD2AAA-BE8A-4B1C-95F3-09F96D789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EB2FC-E0B3-4C3A-879E-14B49889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5AEF9-AEE1-4AB5-B1AF-D51FF233ED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2012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585FD-EDF2-487A-B7E4-B1F3002D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6A235-D441-4AFF-A89A-1B27EBCDD66B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54E01-B648-4B25-8819-FA0FF3CE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116AC-1D5B-4EA3-AF8E-76B07E267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147BD-9B93-454F-B01A-697F5B89B5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6272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13B2A-6E30-46E4-8D7D-313589C97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2D7A4-186E-482A-ADD7-1DE7AFD2C475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14F07-6862-4936-979C-C291A998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26416-9821-448D-A0B4-175255A22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9AE78-60B3-4F62-BED1-2E9DBD3893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307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5FF2D1C-DD44-46E6-BD7F-E23F925D165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74F2C04-2638-4CD9-81BA-6253946A3B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5A6AA-0AD8-46F4-B884-4C11A471C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E6E1B2F-23D3-4AEC-B643-47B87300407F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CB6EB-B8F8-4A42-97C1-FAE88D1FBE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71525-8BEF-43D3-AF4C-00B2F482A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E5B550F-6B65-4903-8534-1D4E8F6C862D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1031" name="Picture 7" descr="Idea1.jpg">
            <a:extLst>
              <a:ext uri="{FF2B5EF4-FFF2-40B4-BE49-F238E27FC236}">
                <a16:creationId xmlns:a16="http://schemas.microsoft.com/office/drawing/2014/main" id="{18AAAC06-AE77-42EC-BD77-3188892B7F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F55132BD-2F01-478E-A353-B4D02886FE1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009D6F9A-E559-41BA-974C-943781E52C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2DB0F-1A8E-4574-B93C-9351A774F4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799D5B3-E7D3-4F46-8FEA-3D3EFA7EFA4E}" type="datetimeFigureOut">
              <a:rPr lang="en-US"/>
              <a:pPr>
                <a:defRPr/>
              </a:pPr>
              <a:t>4/10/2024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9F4D9-9A50-44A8-AF5D-A6529F54D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25D4D-E702-40BA-8F45-47006C12D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3E18345-2D90-46DB-BF63-BC492CC7B25F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055" name="Picture 7" descr="Idea1.jpg">
            <a:extLst>
              <a:ext uri="{FF2B5EF4-FFF2-40B4-BE49-F238E27FC236}">
                <a16:creationId xmlns:a16="http://schemas.microsoft.com/office/drawing/2014/main" id="{006A4978-783A-467C-936E-112D6722A2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A89CF.17D8A30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norfolk.police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NCBackground-PowerPoint.jpg">
            <a:extLst>
              <a:ext uri="{FF2B5EF4-FFF2-40B4-BE49-F238E27FC236}">
                <a16:creationId xmlns:a16="http://schemas.microsoft.com/office/drawing/2014/main" id="{80D53C5C-5555-4D63-842E-D8243BA2104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1">
            <a:extLst>
              <a:ext uri="{FF2B5EF4-FFF2-40B4-BE49-F238E27FC236}">
                <a16:creationId xmlns:a16="http://schemas.microsoft.com/office/drawing/2014/main" id="{6BA562C6-38B5-43BA-8FE7-935162663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1570038"/>
            <a:ext cx="4429125" cy="229076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GB" altLang="en-US" sz="2700" b="1" dirty="0">
                <a:solidFill>
                  <a:srgbClr val="002060"/>
                </a:solidFill>
                <a:latin typeface="+mn-lt"/>
                <a:cs typeface="Arial" charset="0"/>
              </a:rPr>
              <a:t>South Norfolk District</a:t>
            </a:r>
            <a:br>
              <a:rPr lang="en-GB" altLang="en-US" sz="2700" b="1" dirty="0">
                <a:solidFill>
                  <a:srgbClr val="002060"/>
                </a:solidFill>
                <a:latin typeface="+mn-lt"/>
                <a:cs typeface="Arial" charset="0"/>
              </a:rPr>
            </a:br>
            <a:r>
              <a:rPr lang="en-GB" altLang="en-US" sz="2700" b="1" dirty="0">
                <a:solidFill>
                  <a:srgbClr val="002060"/>
                </a:solidFill>
                <a:latin typeface="+mn-lt"/>
                <a:cs typeface="Arial" charset="0"/>
              </a:rPr>
              <a:t>Harleston Public Meeting</a:t>
            </a:r>
            <a:br>
              <a:rPr lang="en-GB" altLang="en-US" sz="2000" b="1" dirty="0">
                <a:solidFill>
                  <a:srgbClr val="002060"/>
                </a:solidFill>
                <a:latin typeface="+mn-lt"/>
                <a:cs typeface="Arial" charset="0"/>
              </a:rPr>
            </a:br>
            <a:r>
              <a:rPr lang="en-GB" altLang="en-US" sz="2000" b="1" dirty="0">
                <a:solidFill>
                  <a:srgbClr val="002060"/>
                </a:solidFill>
                <a:latin typeface="+mn-lt"/>
                <a:cs typeface="Arial" charset="0"/>
              </a:rPr>
              <a:t>Tuesday 9</a:t>
            </a:r>
            <a:r>
              <a:rPr lang="en-GB" altLang="en-US" sz="2000" b="1" baseline="30000" dirty="0">
                <a:solidFill>
                  <a:srgbClr val="002060"/>
                </a:solidFill>
                <a:latin typeface="+mn-lt"/>
                <a:cs typeface="Arial" charset="0"/>
              </a:rPr>
              <a:t>th</a:t>
            </a:r>
            <a:r>
              <a:rPr lang="en-GB" altLang="en-US" sz="2000" b="1" dirty="0">
                <a:solidFill>
                  <a:srgbClr val="002060"/>
                </a:solidFill>
                <a:latin typeface="+mn-lt"/>
                <a:cs typeface="Arial" charset="0"/>
              </a:rPr>
              <a:t> April 2024</a:t>
            </a:r>
            <a:br>
              <a:rPr lang="en-GB" altLang="en-US" sz="2000" b="1" dirty="0">
                <a:solidFill>
                  <a:srgbClr val="002060"/>
                </a:solidFill>
                <a:latin typeface="+mn-lt"/>
                <a:cs typeface="Arial" charset="0"/>
              </a:rPr>
            </a:br>
            <a:br>
              <a:rPr lang="en-GB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br>
              <a:rPr lang="en-GB" altLang="en-US" sz="2800" b="1" dirty="0">
                <a:solidFill>
                  <a:srgbClr val="002D62"/>
                </a:solidFill>
                <a:latin typeface="Arial" charset="0"/>
                <a:cs typeface="Arial" charset="0"/>
              </a:rPr>
            </a:br>
            <a:br>
              <a:rPr lang="en-GB" altLang="en-US" sz="2800" b="1" dirty="0">
                <a:solidFill>
                  <a:srgbClr val="002D62"/>
                </a:solidFill>
                <a:latin typeface="Arial" charset="0"/>
                <a:cs typeface="Arial" charset="0"/>
              </a:rPr>
            </a:br>
            <a:br>
              <a:rPr lang="en-GB" altLang="en-US" sz="2800" b="1" dirty="0">
                <a:solidFill>
                  <a:srgbClr val="002D62"/>
                </a:solidFill>
                <a:latin typeface="Arial" charset="0"/>
                <a:cs typeface="Arial" charset="0"/>
              </a:rPr>
            </a:br>
            <a:endParaRPr lang="en-GB" altLang="en-US" sz="2800" b="1" dirty="0">
              <a:solidFill>
                <a:srgbClr val="002D62"/>
              </a:solidFill>
              <a:latin typeface="Arial" charset="0"/>
              <a:cs typeface="Arial" charset="0"/>
            </a:endParaRPr>
          </a:p>
        </p:txBody>
      </p:sp>
      <p:pic>
        <p:nvPicPr>
          <p:cNvPr id="6148" name="Picture 5">
            <a:extLst>
              <a:ext uri="{FF2B5EF4-FFF2-40B4-BE49-F238E27FC236}">
                <a16:creationId xmlns:a16="http://schemas.microsoft.com/office/drawing/2014/main" id="{58496DC5-A119-4B5C-8257-0D7A9AB4A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565400"/>
            <a:ext cx="1366838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>
            <a:extLst>
              <a:ext uri="{FF2B5EF4-FFF2-40B4-BE49-F238E27FC236}">
                <a16:creationId xmlns:a16="http://schemas.microsoft.com/office/drawing/2014/main" id="{A77FBA01-4575-40C1-892E-A984EFDA7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4" r="9511"/>
          <a:stretch>
            <a:fillRect/>
          </a:stretch>
        </p:blipFill>
        <p:spPr bwMode="auto">
          <a:xfrm>
            <a:off x="1979613" y="2565400"/>
            <a:ext cx="12954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>
            <a:extLst>
              <a:ext uri="{FF2B5EF4-FFF2-40B4-BE49-F238E27FC236}">
                <a16:creationId xmlns:a16="http://schemas.microsoft.com/office/drawing/2014/main" id="{138EBF9B-C65D-4A5E-BED3-953926AD9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2" r="15649"/>
          <a:stretch>
            <a:fillRect/>
          </a:stretch>
        </p:blipFill>
        <p:spPr bwMode="auto">
          <a:xfrm>
            <a:off x="3363913" y="2565400"/>
            <a:ext cx="1208087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A21561-0C00-4008-8A0E-4FCCE210E6A6}"/>
              </a:ext>
            </a:extLst>
          </p:cNvPr>
          <p:cNvSpPr txBox="1"/>
          <p:nvPr/>
        </p:nvSpPr>
        <p:spPr>
          <a:xfrm>
            <a:off x="671513" y="476250"/>
            <a:ext cx="4764087" cy="56323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b="1" u="sng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Agenda</a:t>
            </a:r>
          </a:p>
          <a:p>
            <a:pPr algn="just" eaLnBrk="1" hangingPunct="1">
              <a:defRPr/>
            </a:pPr>
            <a:endParaRPr lang="en-GB" dirty="0">
              <a:solidFill>
                <a:schemeClr val="tx2">
                  <a:lumMod val="75000"/>
                </a:schemeClr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Introduction – Microsoft Teams as a platform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endParaRPr lang="en-GB" dirty="0">
              <a:solidFill>
                <a:schemeClr val="tx2">
                  <a:lumMod val="75000"/>
                </a:schemeClr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The Team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endParaRPr lang="en-GB" dirty="0">
              <a:solidFill>
                <a:schemeClr val="tx2">
                  <a:lumMod val="75000"/>
                </a:schemeClr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Crime figures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endParaRPr lang="en-GB" dirty="0">
              <a:solidFill>
                <a:schemeClr val="tx2">
                  <a:lumMod val="75000"/>
                </a:schemeClr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rgbClr val="002060"/>
                </a:solidFill>
                <a:latin typeface="+mn-lt"/>
                <a:cs typeface="Arial" charset="0"/>
              </a:rPr>
              <a:t>Current priorities &amp; feedback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endParaRPr lang="en-GB" dirty="0">
              <a:solidFill>
                <a:srgbClr val="002060"/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rgbClr val="002060"/>
                </a:solidFill>
                <a:latin typeface="+mn-lt"/>
                <a:cs typeface="Arial" charset="0"/>
              </a:rPr>
              <a:t>Priority setting discussion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endParaRPr lang="en-GB" dirty="0">
              <a:solidFill>
                <a:srgbClr val="002060"/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rgbClr val="002060"/>
                </a:solidFill>
                <a:latin typeface="+mn-lt"/>
                <a:cs typeface="Arial" charset="0"/>
              </a:rPr>
              <a:t>Plans going forwards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endParaRPr lang="en-GB" dirty="0">
              <a:solidFill>
                <a:srgbClr val="002060"/>
              </a:solidFill>
              <a:latin typeface="+mn-lt"/>
              <a:cs typeface="Arial" charset="0"/>
            </a:endParaRP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en-GB" dirty="0">
                <a:solidFill>
                  <a:srgbClr val="002060"/>
                </a:solidFill>
                <a:latin typeface="+mn-lt"/>
                <a:cs typeface="Arial" charset="0"/>
              </a:rPr>
              <a:t>Questions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GB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5">
            <a:extLst>
              <a:ext uri="{FF2B5EF4-FFF2-40B4-BE49-F238E27FC236}">
                <a16:creationId xmlns:a16="http://schemas.microsoft.com/office/drawing/2014/main" id="{8812BF95-CB4B-4F65-904A-CFB758278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150" y="404813"/>
            <a:ext cx="1631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b="1" u="sng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Meet the Team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19532-8B97-42C3-94C4-D6EF56392A4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60" y="626511"/>
            <a:ext cx="6408712" cy="3339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8" descr="W:\Norfolk\CPC\CPC Admin\Dept\Working\SOUTH NORFOLK DISTRICT\D1\SNT Posters\Photos\Team 2\PC 1039 Baker.jpg">
            <a:extLst>
              <a:ext uri="{FF2B5EF4-FFF2-40B4-BE49-F238E27FC236}">
                <a16:creationId xmlns:a16="http://schemas.microsoft.com/office/drawing/2014/main" id="{19D691F9-4EA7-417D-BBFE-1325488CB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162425"/>
            <a:ext cx="712788" cy="1036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13">
            <a:extLst>
              <a:ext uri="{FF2B5EF4-FFF2-40B4-BE49-F238E27FC236}">
                <a16:creationId xmlns:a16="http://schemas.microsoft.com/office/drawing/2014/main" id="{09CB8C69-FAC1-4358-B122-68DE7D55064E}"/>
              </a:ext>
            </a:extLst>
          </p:cNvPr>
          <p:cNvSpPr txBox="1"/>
          <p:nvPr/>
        </p:nvSpPr>
        <p:spPr>
          <a:xfrm>
            <a:off x="596900" y="2205038"/>
            <a:ext cx="1368425" cy="6477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300" b="1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  <a:t>Inspector Terry</a:t>
            </a:r>
            <a:br>
              <a:rPr lang="en-GB" sz="1200" b="1" dirty="0">
                <a:solidFill>
                  <a:srgbClr val="333333"/>
                </a:solidFill>
                <a:latin typeface="Segoe UI Semilight"/>
                <a:ea typeface="Calibri"/>
                <a:cs typeface="Times New Roman"/>
              </a:rPr>
            </a:br>
            <a:endParaRPr lang="en-GB" sz="1100" dirty="0">
              <a:ea typeface="Calibri"/>
              <a:cs typeface="Times New Roman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1200" b="1" dirty="0">
                <a:latin typeface="Arial"/>
                <a:ea typeface="Calibri"/>
                <a:cs typeface="Times New Roman"/>
              </a:rPr>
              <a:t> </a:t>
            </a:r>
            <a:endParaRPr lang="en-GB" sz="1100" dirty="0">
              <a:ea typeface="Calibri"/>
              <a:cs typeface="Times New Roman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D119C0-65C2-44AB-B5EE-0CA55D3F53EB}"/>
              </a:ext>
            </a:extLst>
          </p:cNvPr>
          <p:cNvSpPr/>
          <p:nvPr/>
        </p:nvSpPr>
        <p:spPr>
          <a:xfrm>
            <a:off x="498475" y="3438525"/>
            <a:ext cx="1565275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GB" sz="1300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Diss Beat Manager: </a:t>
            </a:r>
            <a:r>
              <a:rPr lang="en-GB" sz="13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PC Andy Baker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5C2D44-7B1D-4332-B4EB-C37FFB667383}"/>
              </a:ext>
            </a:extLst>
          </p:cNvPr>
          <p:cNvSpPr/>
          <p:nvPr/>
        </p:nvSpPr>
        <p:spPr>
          <a:xfrm>
            <a:off x="2043113" y="3429000"/>
            <a:ext cx="171767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GB" sz="1300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Long Stratton Beat Manager: </a:t>
            </a:r>
            <a:r>
              <a:rPr lang="en-GB" sz="13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PC Tom Hall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96716C-EB04-4081-A39B-F5A52AF8D868}"/>
              </a:ext>
            </a:extLst>
          </p:cNvPr>
          <p:cNvSpPr/>
          <p:nvPr/>
        </p:nvSpPr>
        <p:spPr>
          <a:xfrm>
            <a:off x="5384800" y="3213100"/>
            <a:ext cx="1566863" cy="969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GB" sz="1300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Harleston Beat Manager: </a:t>
            </a:r>
          </a:p>
          <a:p>
            <a:pPr eaLnBrk="1" hangingPunct="1">
              <a:defRPr/>
            </a:pPr>
            <a:r>
              <a:rPr lang="en-GB" sz="13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PC Steve Phillips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4EEC9D-F9A7-4043-A730-454A5A092056}"/>
              </a:ext>
            </a:extLst>
          </p:cNvPr>
          <p:cNvSpPr/>
          <p:nvPr/>
        </p:nvSpPr>
        <p:spPr>
          <a:xfrm>
            <a:off x="6951663" y="3240088"/>
            <a:ext cx="1724025" cy="969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GB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GB" sz="1300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Rural Crime Beat Manager: </a:t>
            </a:r>
          </a:p>
          <a:p>
            <a:pPr eaLnBrk="1" hangingPunct="1">
              <a:defRPr/>
            </a:pPr>
            <a:r>
              <a:rPr lang="en-GB" sz="13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PC James KING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6DA294-9039-4918-8F49-FA8C25F84BAB}"/>
              </a:ext>
            </a:extLst>
          </p:cNvPr>
          <p:cNvSpPr/>
          <p:nvPr/>
        </p:nvSpPr>
        <p:spPr>
          <a:xfrm>
            <a:off x="7191375" y="2252663"/>
            <a:ext cx="1325563" cy="692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1300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Safer Neighbourhood: </a:t>
            </a:r>
          </a:p>
          <a:p>
            <a:pPr algn="ctr" eaLnBrk="1" hangingPunct="1">
              <a:defRPr/>
            </a:pPr>
            <a:r>
              <a:rPr lang="en-GB" sz="13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charset="0"/>
              </a:rPr>
              <a:t>Sgt Butler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443D9C0-C9BA-4C92-9488-5B6990671C07}"/>
              </a:ext>
            </a:extLst>
          </p:cNvPr>
          <p:cNvCxnSpPr/>
          <p:nvPr/>
        </p:nvCxnSpPr>
        <p:spPr>
          <a:xfrm flipV="1">
            <a:off x="1281113" y="3084513"/>
            <a:ext cx="1706562" cy="1268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3E45F1-56C7-4F1C-8644-7585F84A98B1}"/>
              </a:ext>
            </a:extLst>
          </p:cNvPr>
          <p:cNvCxnSpPr/>
          <p:nvPr/>
        </p:nvCxnSpPr>
        <p:spPr>
          <a:xfrm flipV="1">
            <a:off x="3598863" y="1557338"/>
            <a:ext cx="323850" cy="2795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D6511CD-B96C-4885-8132-71726268B365}"/>
              </a:ext>
            </a:extLst>
          </p:cNvPr>
          <p:cNvCxnSpPr/>
          <p:nvPr/>
        </p:nvCxnSpPr>
        <p:spPr>
          <a:xfrm flipH="1" flipV="1">
            <a:off x="5076825" y="2906713"/>
            <a:ext cx="534988" cy="17732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6" name="Picture 21">
            <a:extLst>
              <a:ext uri="{FF2B5EF4-FFF2-40B4-BE49-F238E27FC236}">
                <a16:creationId xmlns:a16="http://schemas.microsoft.com/office/drawing/2014/main" id="{A5779F23-0420-4CCD-965C-EFD32B269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498475"/>
            <a:ext cx="1423987" cy="1798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7" name="Picture 22">
            <a:extLst>
              <a:ext uri="{FF2B5EF4-FFF2-40B4-BE49-F238E27FC236}">
                <a16:creationId xmlns:a16="http://schemas.microsoft.com/office/drawing/2014/main" id="{53AA0B2A-6724-4E71-AD05-A238BA621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813" y="4137025"/>
            <a:ext cx="831850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D405ED-A4BC-27C3-FD25-3CF16A2A82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4869" y="4162426"/>
            <a:ext cx="802228" cy="10620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74DE43-D589-8EDF-8026-BEE823F68A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330" y="485602"/>
            <a:ext cx="1355684" cy="18015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E137F-F296-4C18-5179-A3437B1BFD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7858" y="4143195"/>
            <a:ext cx="897341" cy="10588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E498FB3-0A04-4CE8-A172-D6C34E422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050"/>
            <a:ext cx="7772400" cy="865188"/>
          </a:xfrm>
        </p:spPr>
        <p:txBody>
          <a:bodyPr/>
          <a:lstStyle/>
          <a:p>
            <a:pPr eaLnBrk="1" hangingPunct="1"/>
            <a:r>
              <a:rPr lang="en-GB" altLang="en-US"/>
              <a:t>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C373FBC-9D23-425E-8AC6-13CD22C99BC0}"/>
              </a:ext>
            </a:extLst>
          </p:cNvPr>
          <p:cNvSpPr/>
          <p:nvPr/>
        </p:nvSpPr>
        <p:spPr>
          <a:xfrm>
            <a:off x="827584" y="614425"/>
            <a:ext cx="2808312" cy="4492674"/>
          </a:xfrm>
          <a:prstGeom prst="roundRect">
            <a:avLst/>
          </a:prstGeom>
          <a:gradFill>
            <a:gsLst>
              <a:gs pos="49000">
                <a:schemeClr val="accent1">
                  <a:tint val="44500"/>
                  <a:satMod val="160000"/>
                  <a:alpha val="93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600" b="1" u="sng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b="1" u="sng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b="1" u="sng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b="1" u="sng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b="1" u="sng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u="sng" dirty="0">
                <a:solidFill>
                  <a:schemeClr val="tx2">
                    <a:lumMod val="75000"/>
                  </a:schemeClr>
                </a:solidFill>
              </a:rPr>
              <a:t>Team</a:t>
            </a:r>
          </a:p>
          <a:p>
            <a:pPr algn="ctr" eaLnBrk="1" hangingPunct="1">
              <a:defRPr/>
            </a:pPr>
            <a:endParaRPr lang="en-GB" sz="1600" u="sng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5 x Inspectors 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6 x Sergeants 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29 x Constables 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2 x Special Constables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3 x Dog Handlers 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2 x Admin Staff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1 x Volunteers </a:t>
            </a:r>
          </a:p>
          <a:p>
            <a:pPr algn="ctr" eaLnBrk="1" hangingPunct="1">
              <a:defRPr/>
            </a:pP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u="sng" dirty="0">
                <a:solidFill>
                  <a:schemeClr val="tx2">
                    <a:lumMod val="75000"/>
                  </a:schemeClr>
                </a:solidFill>
              </a:rPr>
              <a:t>Police Stations</a:t>
            </a:r>
          </a:p>
          <a:p>
            <a:pPr algn="ctr" eaLnBrk="1" hangingPunct="1">
              <a:defRPr/>
            </a:pPr>
            <a:endParaRPr lang="en-GB" sz="1600" u="sng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Diss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Harleston</a:t>
            </a: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Long Stratton</a:t>
            </a:r>
          </a:p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EF460-1395-4058-B472-562281A39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153" y="3140025"/>
            <a:ext cx="4293261" cy="2144269"/>
          </a:xfrm>
          <a:prstGeom prst="rect">
            <a:avLst/>
          </a:prstGeom>
        </p:spPr>
      </p:pic>
      <p:pic>
        <p:nvPicPr>
          <p:cNvPr id="5" name="Picture 4" descr="A group of police officers in front of a building&#10;&#10;Description automatically generated">
            <a:extLst>
              <a:ext uri="{FF2B5EF4-FFF2-40B4-BE49-F238E27FC236}">
                <a16:creationId xmlns:a16="http://schemas.microsoft.com/office/drawing/2014/main" id="{AF3C54AE-FC1A-5A48-7487-AEB77853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153" y="476672"/>
            <a:ext cx="4293261" cy="28224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15EC62A-21CE-45D3-88A2-7EB07E3579D5}"/>
              </a:ext>
            </a:extLst>
          </p:cNvPr>
          <p:cNvSpPr/>
          <p:nvPr/>
        </p:nvSpPr>
        <p:spPr>
          <a:xfrm>
            <a:off x="1042988" y="917575"/>
            <a:ext cx="3168650" cy="3960813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b="1" u="sng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b="1" u="sng" dirty="0">
                <a:solidFill>
                  <a:schemeClr val="tx2">
                    <a:lumMod val="75000"/>
                  </a:schemeClr>
                </a:solidFill>
              </a:rPr>
              <a:t>Towns and Parishes</a:t>
            </a:r>
          </a:p>
          <a:p>
            <a:pPr algn="ctr" eaLnBrk="1" hangingPunct="1">
              <a:defRPr/>
            </a:pP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Harleston, Alburgh, Denton, Earsham, Pulham Market, Pulham St Mary, Redenhall, Starston, Topcroft, Wortwell, Brockdish, Thorpe Abbotts, Dickleburgh, Rushall, Needham, Billingford and Scole.</a:t>
            </a:r>
          </a:p>
          <a:p>
            <a:pPr algn="ctr" eaLnBrk="1" hangingPunct="1">
              <a:defRPr/>
            </a:pPr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>
              <a:defRPr/>
            </a:pPr>
            <a:r>
              <a:rPr lang="en-GB" sz="1600" b="1" u="sng" dirty="0">
                <a:solidFill>
                  <a:schemeClr val="tx2">
                    <a:lumMod val="75000"/>
                  </a:schemeClr>
                </a:solidFill>
              </a:rPr>
              <a:t>Previous Priorities </a:t>
            </a:r>
          </a:p>
          <a:p>
            <a:pPr algn="ctr" eaLnBrk="1" hangingPunct="1">
              <a:defRPr/>
            </a:pPr>
            <a:endParaRPr lang="en-GB" sz="1600" b="1" u="sng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Road Safety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Nuisance ASB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Drugs</a:t>
            </a:r>
          </a:p>
          <a:p>
            <a:pPr algn="ctr" eaLnBrk="1" hangingPunct="1">
              <a:defRPr/>
            </a:pPr>
            <a:endParaRPr lang="en-GB" b="1" u="sng" dirty="0">
              <a:solidFill>
                <a:schemeClr val="tx1"/>
              </a:solidFill>
            </a:endParaRPr>
          </a:p>
        </p:txBody>
      </p:sp>
      <p:sp>
        <p:nvSpPr>
          <p:cNvPr id="10243" name="TextBox 6">
            <a:extLst>
              <a:ext uri="{FF2B5EF4-FFF2-40B4-BE49-F238E27FC236}">
                <a16:creationId xmlns:a16="http://schemas.microsoft.com/office/drawing/2014/main" id="{1C26D043-F1D2-41F6-AD5B-48882458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1125538"/>
            <a:ext cx="217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80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PC Steve Phillips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1400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Harleston Beat Manager </a:t>
            </a:r>
          </a:p>
        </p:txBody>
      </p:sp>
      <p:pic>
        <p:nvPicPr>
          <p:cNvPr id="28676" name="Picture 4">
            <a:extLst>
              <a:ext uri="{FF2B5EF4-FFF2-40B4-BE49-F238E27FC236}">
                <a16:creationId xmlns:a16="http://schemas.microsoft.com/office/drawing/2014/main" id="{6534B4BD-A107-4988-848D-0E19F36D4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844675"/>
            <a:ext cx="194468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F968D-674E-3E3C-B54E-51C137AD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Recent Engagements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BBB972-DEAC-60EC-E59B-320FAF570C0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330824" cy="315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Over 120 High visibility patrols &amp; public engagements conducted in last 90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Speed enforcement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Covert Speed Monitoring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Public Street Surgeries in Harleston, </a:t>
            </a:r>
            <a:r>
              <a:rPr lang="en-GB" sz="700" dirty="0" err="1"/>
              <a:t>Scole</a:t>
            </a:r>
            <a:r>
              <a:rPr lang="en-GB" sz="700" dirty="0"/>
              <a:t> and </a:t>
            </a:r>
            <a:r>
              <a:rPr lang="en-GB" sz="700" dirty="0" err="1"/>
              <a:t>Brockdish</a:t>
            </a: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High Visibility foot patrols targeting ASB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Offenders charged with – ASB &amp; Criminal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Youth Club Engagement talks around personal, online and road 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Supporting public events across the district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Proactive cycle patrols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Working with local schools to tackle road safety.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Partnership work with councils in regards to resolutions for neighbour disputes. </a:t>
            </a:r>
          </a:p>
          <a:p>
            <a:pPr marL="0" indent="0">
              <a:buNone/>
            </a:pPr>
            <a:endParaRPr lang="en-GB" sz="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00" dirty="0"/>
              <a:t>Supported response officers with volume crime investigations and protecting vulnerable people.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BDCFF0A-209C-4900-9D7C-26686FAB8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17638"/>
            <a:ext cx="2690276" cy="201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42E0F0E-33FA-4727-1700-D7FF15D5C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627" y="3176016"/>
            <a:ext cx="1612662" cy="214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960069F-D4DF-4BE6-C7E9-228B5BDDB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289" y="1949308"/>
            <a:ext cx="1989124" cy="265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65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718E-7E23-4712-019C-85507F7B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Engagement Map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7E81B4-00AA-86EC-CBCD-AD2915C2A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196752"/>
            <a:ext cx="3179407" cy="28423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120A04-2A81-09B8-A890-C0C9911D2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96752"/>
            <a:ext cx="3642029" cy="38950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954979-3B31-3C3A-724A-D0E6A77D4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95" y="4307985"/>
            <a:ext cx="317080" cy="3472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52BEFD-33C8-4FAC-1B5E-BB9E5742D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195" y="4881516"/>
            <a:ext cx="385590" cy="4206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747E77-D251-47AD-0CE4-2A15B0B451C2}"/>
              </a:ext>
            </a:extLst>
          </p:cNvPr>
          <p:cNvSpPr txBox="1"/>
          <p:nvPr/>
        </p:nvSpPr>
        <p:spPr>
          <a:xfrm>
            <a:off x="1364440" y="4340788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Engagement Event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3B6044-E312-AF1B-2329-26E4C955BDE2}"/>
              </a:ext>
            </a:extLst>
          </p:cNvPr>
          <p:cNvSpPr txBox="1"/>
          <p:nvPr/>
        </p:nvSpPr>
        <p:spPr>
          <a:xfrm>
            <a:off x="1405588" y="4884698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More than one Engagement Event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E5A46DE-F59A-700F-19F2-E775044E4FF0}"/>
              </a:ext>
            </a:extLst>
          </p:cNvPr>
          <p:cNvCxnSpPr>
            <a:cxnSpLocks/>
          </p:cNvCxnSpPr>
          <p:nvPr/>
        </p:nvCxnSpPr>
        <p:spPr>
          <a:xfrm flipV="1">
            <a:off x="982602" y="3789040"/>
            <a:ext cx="781086" cy="688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E431BF6-7B7D-BC54-559B-95BF596A1A78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1188785" y="2924944"/>
            <a:ext cx="4679359" cy="21668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252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0CA5-A541-1DEB-40D1-7D39253E0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84284"/>
          </a:xfrm>
        </p:spPr>
        <p:txBody>
          <a:bodyPr/>
          <a:lstStyle/>
          <a:p>
            <a:r>
              <a:rPr lang="en-GB"/>
              <a:t>You say. </a:t>
            </a:r>
            <a:r>
              <a:rPr lang="en-GB" dirty="0"/>
              <a:t>We do.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53A69-CD1F-165D-169A-EE3ED46AE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52229"/>
          </a:xfrm>
        </p:spPr>
        <p:txBody>
          <a:bodyPr/>
          <a:lstStyle/>
          <a:p>
            <a:r>
              <a:rPr lang="en-GB" dirty="0"/>
              <a:t>Road Safety</a:t>
            </a:r>
          </a:p>
          <a:p>
            <a:pPr marL="0" indent="0">
              <a:buNone/>
            </a:pPr>
            <a:r>
              <a:rPr lang="en-GB" sz="1400" dirty="0"/>
              <a:t>	Speed enforcement carried out at a variety of locations around the area with a number of Traffic 	Offence reports issued</a:t>
            </a:r>
          </a:p>
          <a:p>
            <a:pPr marL="0" indent="0">
              <a:buNone/>
            </a:pPr>
            <a:r>
              <a:rPr lang="en-GB" sz="1400" dirty="0"/>
              <a:t>	1 driver has been issued a traffic offence report for using a mobile whilst driving </a:t>
            </a:r>
          </a:p>
          <a:p>
            <a:pPr marL="0" indent="0">
              <a:buNone/>
            </a:pPr>
            <a:r>
              <a:rPr lang="en-GB" sz="1400" dirty="0"/>
              <a:t>	New PSPO has been put in place to assist with Road related ASB </a:t>
            </a:r>
          </a:p>
          <a:p>
            <a:r>
              <a:rPr lang="en-GB" dirty="0"/>
              <a:t>Nuisance ASB</a:t>
            </a:r>
          </a:p>
          <a:p>
            <a:pPr marL="0" indent="0">
              <a:buNone/>
            </a:pPr>
            <a:r>
              <a:rPr lang="en-GB" sz="1400" dirty="0"/>
              <a:t> 	ASB reports have significantly dropped over the last 3 months. </a:t>
            </a:r>
          </a:p>
          <a:p>
            <a:pPr marL="0" indent="0">
              <a:buNone/>
            </a:pPr>
            <a:r>
              <a:rPr lang="en-GB" sz="1400" dirty="0"/>
              <a:t>	Increased Patrols around the Pulham’s due to reports of concerning behaviour.</a:t>
            </a:r>
          </a:p>
          <a:p>
            <a:pPr marL="0" indent="0">
              <a:buNone/>
            </a:pPr>
            <a:r>
              <a:rPr lang="en-GB" sz="1400" dirty="0"/>
              <a:t>	A youth has been charged with Criminal damage to the Tommy Silhouette in Harleston.</a:t>
            </a:r>
          </a:p>
          <a:p>
            <a:pPr marL="0" indent="0">
              <a:buNone/>
            </a:pPr>
            <a:r>
              <a:rPr lang="en-GB" dirty="0"/>
              <a:t>Drugs</a:t>
            </a:r>
          </a:p>
          <a:p>
            <a:pPr marL="0" indent="0">
              <a:buNone/>
            </a:pPr>
            <a:r>
              <a:rPr lang="en-GB" sz="1400" dirty="0"/>
              <a:t>	There have been a couple of drugs warrants conducted around the area which have lead to       	suspects being arrested.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18008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5B0C-670A-D909-E359-579AFEDD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Public Space Protection Order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09E1A-8250-ABBC-FFC9-6D23AC6BA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A6AE13F-ED90-7A56-AE3A-5401121500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782640"/>
              </p:ext>
            </p:extLst>
          </p:nvPr>
        </p:nvGraphicFramePr>
        <p:xfrm>
          <a:off x="2923004" y="1235318"/>
          <a:ext cx="3297992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8019826" imgH="11344211" progId="Acrobat.Document.DC">
                  <p:embed/>
                </p:oleObj>
              </mc:Choice>
              <mc:Fallback>
                <p:oleObj name="Acrobat Document" r:id="rId2" imgW="8019826" imgH="1134421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23004" y="1235318"/>
                        <a:ext cx="3297992" cy="4525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333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C0F781-A21C-42D0-B165-BD73D5353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697022"/>
            <a:ext cx="518122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Reported Crime for the last three months</a:t>
            </a:r>
          </a:p>
          <a:p>
            <a:endParaRPr lang="en-GB" altLang="en-US" sz="1200" b="1" dirty="0"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5570B-6E73-4A5D-86D1-716B4FB2A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19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8BCFEF-72E9-4B1B-A387-F75A6A8D9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0076" y="828817"/>
            <a:ext cx="41044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kumimoji="0" lang="en-GB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Harleston, </a:t>
            </a:r>
            <a:r>
              <a:rPr kumimoji="0" lang="en-GB" altLang="en-U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Earsham</a:t>
            </a: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&amp; Beck Vale Wards, </a:t>
            </a:r>
            <a:r>
              <a:rPr lang="en-GB" altLang="en-US" sz="1200" b="1" dirty="0" err="1">
                <a:ea typeface="Calibri" panose="020F0502020204030204" pitchFamily="34" charset="0"/>
              </a:rPr>
              <a:t>Dickleburgh</a:t>
            </a:r>
            <a:r>
              <a:rPr lang="en-GB" altLang="en-US" sz="1200" b="1" dirty="0">
                <a:ea typeface="Calibri" panose="020F0502020204030204" pitchFamily="34" charset="0"/>
              </a:rPr>
              <a:t> &amp; </a:t>
            </a:r>
            <a:r>
              <a:rPr lang="en-GB" altLang="en-US" sz="1200" b="1" dirty="0" err="1">
                <a:ea typeface="Calibri" panose="020F0502020204030204" pitchFamily="34" charset="0"/>
              </a:rPr>
              <a:t>Scole</a:t>
            </a:r>
            <a:r>
              <a:rPr lang="en-GB" altLang="en-US" sz="1200" b="1" dirty="0">
                <a:ea typeface="Calibri" panose="020F0502020204030204" pitchFamily="34" charset="0"/>
              </a:rPr>
              <a:t> Wards</a:t>
            </a:r>
            <a:endParaRPr lang="en-GB" alt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96321A9-5E43-4125-890E-CD9EB2B44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97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88577F-867A-48A7-B3D0-FB5D08007C2A}"/>
              </a:ext>
            </a:extLst>
          </p:cNvPr>
          <p:cNvSpPr txBox="1"/>
          <p:nvPr/>
        </p:nvSpPr>
        <p:spPr>
          <a:xfrm>
            <a:off x="7308304" y="227687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Oct 23 – Dec 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670EBC-41B5-47FB-906F-AE1E7F2597C2}"/>
              </a:ext>
            </a:extLst>
          </p:cNvPr>
          <p:cNvSpPr txBox="1"/>
          <p:nvPr/>
        </p:nvSpPr>
        <p:spPr>
          <a:xfrm>
            <a:off x="2627784" y="2276872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Jan 24 – March 24</a:t>
            </a:r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A3F1CA-C57F-99B3-968E-AFDE075E2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235" y="1648304"/>
            <a:ext cx="1877120" cy="412296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D60BCF2-7C64-6A72-B922-1739FA4DD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94" y="1065147"/>
            <a:ext cx="716916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2">
            <a:extLst>
              <a:ext uri="{FF2B5EF4-FFF2-40B4-BE49-F238E27FC236}">
                <a16:creationId xmlns:a16="http://schemas.microsoft.com/office/drawing/2014/main" id="{3FB0477E-234D-866A-2F16-1561E0F2D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95" y="1065149"/>
            <a:ext cx="2017966" cy="387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8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EEB9-08BB-0396-2645-AECC4E8AE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94CD9-ECB3-7FE4-1C27-D21B896D8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485" y="2812946"/>
            <a:ext cx="9822644" cy="397030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6D08E94-3AD1-65E6-3CC7-6FA02AD63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48" y="1196752"/>
            <a:ext cx="6593904" cy="407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602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Chart 5">
            <a:extLst>
              <a:ext uri="{FF2B5EF4-FFF2-40B4-BE49-F238E27FC236}">
                <a16:creationId xmlns:a16="http://schemas.microsoft.com/office/drawing/2014/main" id="{61EDD80E-7B69-C04A-92FF-95921D034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7" y="620688"/>
            <a:ext cx="679132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776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8A142A-D5A5-4620-9638-4BDA528E7ABE}"/>
              </a:ext>
            </a:extLst>
          </p:cNvPr>
          <p:cNvSpPr txBox="1"/>
          <p:nvPr/>
        </p:nvSpPr>
        <p:spPr>
          <a:xfrm>
            <a:off x="755576" y="548680"/>
            <a:ext cx="78488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Priorities for the next three months</a:t>
            </a:r>
            <a:r>
              <a:rPr lang="en-GB" dirty="0"/>
              <a:t>.</a:t>
            </a:r>
          </a:p>
          <a:p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Road Safety 48%</a:t>
            </a:r>
          </a:p>
          <a:p>
            <a:r>
              <a:rPr lang="en-GB" sz="1600" dirty="0"/>
              <a:t>     (inc. Speeding)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Nuisance ASB -11%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Drugs – 11%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dirty="0"/>
              <a:t>22% of people said they</a:t>
            </a:r>
          </a:p>
          <a:p>
            <a:r>
              <a:rPr lang="en-GB" sz="1600" dirty="0"/>
              <a:t>Have no concerns 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dirty="0"/>
              <a:t>    </a:t>
            </a:r>
            <a:endParaRPr lang="en-GB" sz="1200" dirty="0"/>
          </a:p>
        </p:txBody>
      </p:sp>
      <p:pic>
        <p:nvPicPr>
          <p:cNvPr id="5122" name="Chart 5">
            <a:extLst>
              <a:ext uri="{FF2B5EF4-FFF2-40B4-BE49-F238E27FC236}">
                <a16:creationId xmlns:a16="http://schemas.microsoft.com/office/drawing/2014/main" id="{7F820010-516B-E74D-48F3-1412F2354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08720"/>
            <a:ext cx="4546490" cy="443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312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0079-C635-442F-BC70-1A76AE279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95407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NCBackground-PowerPoint.jpg">
            <a:extLst>
              <a:ext uri="{FF2B5EF4-FFF2-40B4-BE49-F238E27FC236}">
                <a16:creationId xmlns:a16="http://schemas.microsoft.com/office/drawing/2014/main" id="{D2D6FD7E-58A2-4512-B17D-25B2286DF8B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E15F94-54FC-4DA1-B979-18872F404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785938"/>
            <a:ext cx="5743575" cy="128587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GB" sz="3600" b="1" dirty="0">
                <a:solidFill>
                  <a:srgbClr val="002D62"/>
                </a:solidFill>
                <a:latin typeface="Arial" pitchFamily="34" charset="0"/>
                <a:cs typeface="Arial" pitchFamily="34" charset="0"/>
              </a:rPr>
              <a:t>Thank you</a:t>
            </a:r>
            <a:br>
              <a:rPr lang="en-GB" sz="3200" b="1" dirty="0">
                <a:solidFill>
                  <a:srgbClr val="002D62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  <a:hlinkClick r:id="rId4"/>
              </a:rPr>
              <a:t>www.norfolk.police.uk</a:t>
            </a:r>
            <a:b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</a:br>
            <a:b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  <a:t>If you have any queries please </a:t>
            </a:r>
            <a:b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  <a:t>email us at:</a:t>
            </a:r>
            <a:b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</a:br>
            <a:r>
              <a:rPr lang="en-GB" sz="2200" b="1" dirty="0">
                <a:solidFill>
                  <a:srgbClr val="72B3DB"/>
                </a:solidFill>
                <a:latin typeface="Arial" pitchFamily="34" charset="0"/>
                <a:cs typeface="Arial" pitchFamily="34" charset="0"/>
              </a:rPr>
              <a:t>SNTHarleston@Norfolk.police.uk</a:t>
            </a:r>
            <a:endParaRPr lang="en-GB" sz="2200" b="1" dirty="0">
              <a:solidFill>
                <a:srgbClr val="002D6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0460C1FBA544790198CC8C568DBC8" ma:contentTypeVersion="1" ma:contentTypeDescription="Create a new document." ma:contentTypeScope="" ma:versionID="907b6dccc1eb67aa52274f21dab79204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55E7A2-A751-44E7-AEF5-24613873AEA7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B664744-FD70-4DA4-88B1-BF646DBF78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16E8A63-C122-45CE-88C5-E8FEA87F2F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12636</TotalTime>
  <Words>514</Words>
  <Application>Microsoft Office PowerPoint</Application>
  <PresentationFormat>On-screen Show (4:3)</PresentationFormat>
  <Paragraphs>144</Paragraphs>
  <Slides>15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Segoe UI Semilight</vt:lpstr>
      <vt:lpstr>Office Theme</vt:lpstr>
      <vt:lpstr>3_Office Theme</vt:lpstr>
      <vt:lpstr>Acrobat Document</vt:lpstr>
      <vt:lpstr>South Norfolk District Harleston Public Meeting Tuesday 9th April 2024     </vt:lpstr>
      <vt:lpstr>PowerPoint Presentation</vt:lpstr>
      <vt:lpstr>PowerPoint Presentation</vt:lpstr>
      <vt:lpstr> </vt:lpstr>
      <vt:lpstr>PowerPoint Presentation</vt:lpstr>
      <vt:lpstr>Recent Engagements </vt:lpstr>
      <vt:lpstr>Engagement Map</vt:lpstr>
      <vt:lpstr>You say. We do.</vt:lpstr>
      <vt:lpstr>Public Space Protection Order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www.norfolk.police.uk  If you have any queries please  email us at: SNTHarleston@Norfolk.police.uk</vt:lpstr>
    </vt:vector>
  </TitlesOfParts>
  <Company>Norfolk Constabulary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oglesbym</dc:creator>
  <cp:lastModifiedBy>Harleston Town Council</cp:lastModifiedBy>
  <cp:revision>504</cp:revision>
  <cp:lastPrinted>2021-03-24T15:32:20Z</cp:lastPrinted>
  <dcterms:created xsi:type="dcterms:W3CDTF">2009-07-31T11:23:14Z</dcterms:created>
  <dcterms:modified xsi:type="dcterms:W3CDTF">2024-04-10T15:17:02Z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98ce926-556f-4b1d-a91b-c6365a99e315_Enabled">
    <vt:lpwstr>true</vt:lpwstr>
  </property>
  <property fmtid="{D5CDD505-2E9C-101B-9397-08002B2CF9AE}" pid="3" name="MSIP_Label_a98ce926-556f-4b1d-a91b-c6365a99e315_SetDate">
    <vt:lpwstr>2021-03-24T15:29:51Z</vt:lpwstr>
  </property>
  <property fmtid="{D5CDD505-2E9C-101B-9397-08002B2CF9AE}" pid="4" name="MSIP_Label_a98ce926-556f-4b1d-a91b-c6365a99e315_Method">
    <vt:lpwstr>Standard</vt:lpwstr>
  </property>
  <property fmtid="{D5CDD505-2E9C-101B-9397-08002B2CF9AE}" pid="5" name="MSIP_Label_a98ce926-556f-4b1d-a91b-c6365a99e315_Name">
    <vt:lpwstr>a98ce926-556f-4b1d-a91b-c6365a99e315</vt:lpwstr>
  </property>
  <property fmtid="{D5CDD505-2E9C-101B-9397-08002B2CF9AE}" pid="6" name="MSIP_Label_a98ce926-556f-4b1d-a91b-c6365a99e315_SiteId">
    <vt:lpwstr>63c6bc72-b093-42db-bf8a-14e2a998e211</vt:lpwstr>
  </property>
  <property fmtid="{D5CDD505-2E9C-101B-9397-08002B2CF9AE}" pid="7" name="MSIP_Label_a98ce926-556f-4b1d-a91b-c6365a99e315_ActionId">
    <vt:lpwstr>75ecd976-b0e6-4d6d-a931-fc2fd341cb64</vt:lpwstr>
  </property>
  <property fmtid="{D5CDD505-2E9C-101B-9397-08002B2CF9AE}" pid="8" name="MSIP_Label_a98ce926-556f-4b1d-a91b-c6365a99e315_ContentBits">
    <vt:lpwstr>0</vt:lpwstr>
  </property>
</Properties>
</file>